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72" r:id="rId2"/>
    <p:sldId id="271" r:id="rId3"/>
    <p:sldId id="265" r:id="rId4"/>
    <p:sldId id="266" r:id="rId5"/>
    <p:sldId id="267" r:id="rId6"/>
    <p:sldId id="256" r:id="rId7"/>
    <p:sldId id="257" r:id="rId8"/>
    <p:sldId id="258" r:id="rId9"/>
    <p:sldId id="259" r:id="rId10"/>
    <p:sldId id="260" r:id="rId11"/>
    <p:sldId id="261" r:id="rId12"/>
    <p:sldId id="262" r:id="rId13"/>
    <p:sldId id="268" r:id="rId14"/>
    <p:sldId id="269" r:id="rId15"/>
    <p:sldId id="270" r:id="rId16"/>
    <p:sldId id="26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10/29/2025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20342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10/29/2025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378338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10/29/2025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94703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10/29/2025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495487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10/29/2025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835337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10/29/2025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133994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10/29/2025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7883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10/29/2025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255079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10/29/2025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49528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10/29/2025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984466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10/29/2025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827057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10/29/2025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36788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ifla.org/news/new-ifla-guidelines-for-library-services-for-prisoner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hyperlink" Target="https://www.urbanlibraries.org/innovations/telestory-library-to-jail-video-storytime"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uil.unesco.org/en/articles/book-reviews-prisoners-germany"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5CFA33-C2B9-79A8-B30A-22328EC3E49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7DA9CEE-D559-82A6-EDE4-53A4A109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4" name="Picture 3" descr="Jigsaw puzzles in plastic figures">
            <a:extLst>
              <a:ext uri="{FF2B5EF4-FFF2-40B4-BE49-F238E27FC236}">
                <a16:creationId xmlns:a16="http://schemas.microsoft.com/office/drawing/2014/main" id="{0C111654-B66D-CA9D-A4DE-23EC2D5FD8B9}"/>
              </a:ext>
            </a:extLst>
          </p:cNvPr>
          <p:cNvPicPr>
            <a:picLocks noChangeAspect="1"/>
          </p:cNvPicPr>
          <p:nvPr/>
        </p:nvPicPr>
        <p:blipFill>
          <a:blip r:embed="rId2"/>
          <a:srcRect t="18589" b="183"/>
          <a:stretch>
            <a:fillRect/>
          </a:stretch>
        </p:blipFill>
        <p:spPr>
          <a:xfrm>
            <a:off x="-1" y="10"/>
            <a:ext cx="12191980" cy="6857990"/>
          </a:xfrm>
          <a:prstGeom prst="rect">
            <a:avLst/>
          </a:prstGeom>
        </p:spPr>
      </p:pic>
      <p:sp>
        <p:nvSpPr>
          <p:cNvPr id="11" name="Rectangle 10">
            <a:extLst>
              <a:ext uri="{FF2B5EF4-FFF2-40B4-BE49-F238E27FC236}">
                <a16:creationId xmlns:a16="http://schemas.microsoft.com/office/drawing/2014/main" id="{0EA4C563-A4EF-D752-8D0E-174B5B10E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1"/>
            <a:ext cx="12191999" cy="1371600"/>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D6F65275-56B9-1A5C-9823-A5C81F1C389C}"/>
              </a:ext>
            </a:extLst>
          </p:cNvPr>
          <p:cNvSpPr>
            <a:spLocks noGrp="1"/>
          </p:cNvSpPr>
          <p:nvPr>
            <p:ph type="ctrTitle"/>
          </p:nvPr>
        </p:nvSpPr>
        <p:spPr>
          <a:xfrm>
            <a:off x="320040" y="5715007"/>
            <a:ext cx="7983070" cy="958655"/>
          </a:xfrm>
          <a:ln>
            <a:noFill/>
          </a:ln>
        </p:spPr>
        <p:txBody>
          <a:bodyPr anchor="ctr">
            <a:normAutofit fontScale="90000"/>
          </a:bodyPr>
          <a:lstStyle/>
          <a:p>
            <a:r>
              <a:rPr lang="en-GB" sz="3600" dirty="0"/>
              <a:t>Prison and public libraries working together</a:t>
            </a:r>
          </a:p>
        </p:txBody>
      </p:sp>
      <p:sp>
        <p:nvSpPr>
          <p:cNvPr id="6" name="Rectangle: Rounded Corners 5">
            <a:extLst>
              <a:ext uri="{FF2B5EF4-FFF2-40B4-BE49-F238E27FC236}">
                <a16:creationId xmlns:a16="http://schemas.microsoft.com/office/drawing/2014/main" id="{136CF594-DA6C-971C-A81A-203198EE8308}"/>
              </a:ext>
            </a:extLst>
          </p:cNvPr>
          <p:cNvSpPr/>
          <p:nvPr/>
        </p:nvSpPr>
        <p:spPr>
          <a:xfrm>
            <a:off x="1710813" y="1725557"/>
            <a:ext cx="8524567" cy="2507226"/>
          </a:xfrm>
          <a:prstGeom prst="roundRect">
            <a:avLst/>
          </a:prstGeom>
          <a:solidFill>
            <a:schemeClr val="accent3"/>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dirty="0">
                <a:latin typeface="+mj-lt"/>
              </a:rPr>
              <a:t>Setting the Scene</a:t>
            </a:r>
          </a:p>
        </p:txBody>
      </p:sp>
    </p:spTree>
    <p:extLst>
      <p:ext uri="{BB962C8B-B14F-4D97-AF65-F5344CB8AC3E}">
        <p14:creationId xmlns:p14="http://schemas.microsoft.com/office/powerpoint/2010/main" val="875346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02A6A-D405-08B8-1D0B-91ABDABEF339}"/>
              </a:ext>
            </a:extLst>
          </p:cNvPr>
          <p:cNvSpPr>
            <a:spLocks noGrp="1"/>
          </p:cNvSpPr>
          <p:nvPr>
            <p:ph type="title"/>
          </p:nvPr>
        </p:nvSpPr>
        <p:spPr/>
        <p:txBody>
          <a:bodyPr/>
          <a:lstStyle/>
          <a:p>
            <a:r>
              <a:rPr lang="en-GB" dirty="0"/>
              <a:t>Mutual projects</a:t>
            </a:r>
          </a:p>
        </p:txBody>
      </p:sp>
      <p:sp>
        <p:nvSpPr>
          <p:cNvPr id="3" name="Content Placeholder 2">
            <a:extLst>
              <a:ext uri="{FF2B5EF4-FFF2-40B4-BE49-F238E27FC236}">
                <a16:creationId xmlns:a16="http://schemas.microsoft.com/office/drawing/2014/main" id="{AB8792CF-B582-1DB7-E4EA-2B52190D7B09}"/>
              </a:ext>
            </a:extLst>
          </p:cNvPr>
          <p:cNvSpPr>
            <a:spLocks noGrp="1"/>
          </p:cNvSpPr>
          <p:nvPr>
            <p:ph idx="1"/>
          </p:nvPr>
        </p:nvSpPr>
        <p:spPr>
          <a:xfrm rot="5400000">
            <a:off x="7972474" y="3073734"/>
            <a:ext cx="2529191" cy="1467709"/>
          </a:xfrm>
        </p:spPr>
        <p:txBody>
          <a:bodyPr/>
          <a:lstStyle/>
          <a:p>
            <a:pPr marL="0" indent="0">
              <a:buNone/>
            </a:pPr>
            <a:endParaRPr lang="en-GB" dirty="0"/>
          </a:p>
        </p:txBody>
      </p:sp>
      <p:pic>
        <p:nvPicPr>
          <p:cNvPr id="5" name="Picture 4" descr="A person standing next to a green box&#10;&#10;AI-generated content may be incorrect.">
            <a:extLst>
              <a:ext uri="{FF2B5EF4-FFF2-40B4-BE49-F238E27FC236}">
                <a16:creationId xmlns:a16="http://schemas.microsoft.com/office/drawing/2014/main" id="{9FDBE796-09DB-30E3-B171-9E41ACDFD3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635459">
            <a:off x="7082322" y="1913973"/>
            <a:ext cx="4309494" cy="2528355"/>
          </a:xfrm>
          <a:prstGeom prst="rect">
            <a:avLst/>
          </a:prstGeom>
        </p:spPr>
      </p:pic>
      <p:pic>
        <p:nvPicPr>
          <p:cNvPr id="8" name="Picture 7" descr="A group of books on the floor&#10;&#10;AI-generated content may be incorrect.">
            <a:extLst>
              <a:ext uri="{FF2B5EF4-FFF2-40B4-BE49-F238E27FC236}">
                <a16:creationId xmlns:a16="http://schemas.microsoft.com/office/drawing/2014/main" id="{6A18CF30-5B24-6CB0-4775-359F05A2A1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428128">
            <a:off x="687933" y="2043274"/>
            <a:ext cx="1533768" cy="1150326"/>
          </a:xfrm>
          <a:prstGeom prst="rect">
            <a:avLst/>
          </a:prstGeom>
        </p:spPr>
      </p:pic>
      <p:pic>
        <p:nvPicPr>
          <p:cNvPr id="9" name="Picture 8">
            <a:extLst>
              <a:ext uri="{FF2B5EF4-FFF2-40B4-BE49-F238E27FC236}">
                <a16:creationId xmlns:a16="http://schemas.microsoft.com/office/drawing/2014/main" id="{32E3A035-DDDD-6D80-1093-0256E417343C}"/>
              </a:ext>
            </a:extLst>
          </p:cNvPr>
          <p:cNvPicPr>
            <a:picLocks noChangeAspect="1"/>
          </p:cNvPicPr>
          <p:nvPr/>
        </p:nvPicPr>
        <p:blipFill>
          <a:blip r:embed="rId4"/>
          <a:stretch>
            <a:fillRect/>
          </a:stretch>
        </p:blipFill>
        <p:spPr>
          <a:xfrm>
            <a:off x="2076941" y="1580296"/>
            <a:ext cx="2837959" cy="1604393"/>
          </a:xfrm>
          <a:prstGeom prst="rect">
            <a:avLst/>
          </a:prstGeom>
        </p:spPr>
      </p:pic>
      <p:sp>
        <p:nvSpPr>
          <p:cNvPr id="4" name="TextBox 3">
            <a:extLst>
              <a:ext uri="{FF2B5EF4-FFF2-40B4-BE49-F238E27FC236}">
                <a16:creationId xmlns:a16="http://schemas.microsoft.com/office/drawing/2014/main" id="{8008F9A2-81C0-0BA5-B411-5413A186869C}"/>
              </a:ext>
            </a:extLst>
          </p:cNvPr>
          <p:cNvSpPr txBox="1"/>
          <p:nvPr/>
        </p:nvSpPr>
        <p:spPr>
          <a:xfrm>
            <a:off x="247650" y="3673312"/>
            <a:ext cx="6610350" cy="2585323"/>
          </a:xfrm>
          <a:prstGeom prst="rect">
            <a:avLst/>
          </a:prstGeom>
          <a:noFill/>
        </p:spPr>
        <p:txBody>
          <a:bodyPr wrap="square" rtlCol="0">
            <a:spAutoFit/>
          </a:bodyPr>
          <a:lstStyle/>
          <a:p>
            <a:pPr marL="285750" indent="-285750">
              <a:buFont typeface="Arial" panose="020B0604020202020204" pitchFamily="34" charset="0"/>
              <a:buChar char="•"/>
            </a:pPr>
            <a:r>
              <a:rPr lang="en-GB" dirty="0"/>
              <a:t>Many public libraries run projects that would work in a prison setting</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Sharing of resources, information, and know-how with prison library staff</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No need to for prison library staff to waste time and resources to invent new activities if they already exist in the public library</a:t>
            </a:r>
          </a:p>
          <a:p>
            <a:endParaRPr lang="en-GB" dirty="0"/>
          </a:p>
        </p:txBody>
      </p:sp>
    </p:spTree>
    <p:extLst>
      <p:ext uri="{BB962C8B-B14F-4D97-AF65-F5344CB8AC3E}">
        <p14:creationId xmlns:p14="http://schemas.microsoft.com/office/powerpoint/2010/main" val="738517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2F36F-6BB3-BD27-974D-4B30A5FF77A7}"/>
              </a:ext>
            </a:extLst>
          </p:cNvPr>
          <p:cNvSpPr>
            <a:spLocks noGrp="1"/>
          </p:cNvSpPr>
          <p:nvPr>
            <p:ph type="title"/>
          </p:nvPr>
        </p:nvSpPr>
        <p:spPr/>
        <p:txBody>
          <a:bodyPr/>
          <a:lstStyle/>
          <a:p>
            <a:r>
              <a:rPr lang="en-GB" dirty="0"/>
              <a:t>stock</a:t>
            </a:r>
          </a:p>
        </p:txBody>
      </p:sp>
      <p:pic>
        <p:nvPicPr>
          <p:cNvPr id="5" name="Content Placeholder 4" descr="A stack of books on a table in a library&#10;&#10;AI-generated content may be incorrect.">
            <a:extLst>
              <a:ext uri="{FF2B5EF4-FFF2-40B4-BE49-F238E27FC236}">
                <a16:creationId xmlns:a16="http://schemas.microsoft.com/office/drawing/2014/main" id="{842B14A8-F016-8A95-A6ED-7CB206AEF2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20718608">
            <a:off x="820740" y="1985112"/>
            <a:ext cx="2104623" cy="1812594"/>
          </a:xfrm>
        </p:spPr>
      </p:pic>
      <p:pic>
        <p:nvPicPr>
          <p:cNvPr id="7" name="Picture 6" descr="A shelf with books and dvds&#10;&#10;AI-generated content may be incorrect.">
            <a:extLst>
              <a:ext uri="{FF2B5EF4-FFF2-40B4-BE49-F238E27FC236}">
                <a16:creationId xmlns:a16="http://schemas.microsoft.com/office/drawing/2014/main" id="{0399588E-9275-A4FD-BF55-797F532688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113960">
            <a:off x="8137552" y="2141519"/>
            <a:ext cx="2508004" cy="1881003"/>
          </a:xfrm>
          <a:prstGeom prst="rect">
            <a:avLst/>
          </a:prstGeom>
        </p:spPr>
      </p:pic>
      <p:sp>
        <p:nvSpPr>
          <p:cNvPr id="3" name="TextBox 2">
            <a:extLst>
              <a:ext uri="{FF2B5EF4-FFF2-40B4-BE49-F238E27FC236}">
                <a16:creationId xmlns:a16="http://schemas.microsoft.com/office/drawing/2014/main" id="{39E4931D-E6A3-D061-1CBD-7EEDB3F5AF7E}"/>
              </a:ext>
            </a:extLst>
          </p:cNvPr>
          <p:cNvSpPr txBox="1"/>
          <p:nvPr/>
        </p:nvSpPr>
        <p:spPr>
          <a:xfrm>
            <a:off x="3571875" y="1990724"/>
            <a:ext cx="4286250" cy="3416320"/>
          </a:xfrm>
          <a:prstGeom prst="rect">
            <a:avLst/>
          </a:prstGeom>
          <a:noFill/>
        </p:spPr>
        <p:txBody>
          <a:bodyPr wrap="square" rtlCol="0">
            <a:spAutoFit/>
          </a:bodyPr>
          <a:lstStyle/>
          <a:p>
            <a:pPr marL="285750" indent="-285750">
              <a:buFont typeface="Arial" panose="020B0604020202020204" pitchFamily="34" charset="0"/>
              <a:buChar char="•"/>
            </a:pPr>
            <a:r>
              <a:rPr lang="en-GB" dirty="0"/>
              <a:t>Reservation service for stock from public libraries widens access and improves stock availability. It works both ways in Kent so county residents also benefit from access to stock that might not be in the public library.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Creation of a stock policy that includes sending appropriate weeded stock to prison libraries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091001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CBE7F-7EB3-0F26-F392-E605DBD8562C}"/>
              </a:ext>
            </a:extLst>
          </p:cNvPr>
          <p:cNvSpPr>
            <a:spLocks noGrp="1"/>
          </p:cNvSpPr>
          <p:nvPr>
            <p:ph type="title"/>
          </p:nvPr>
        </p:nvSpPr>
        <p:spPr/>
        <p:txBody>
          <a:bodyPr/>
          <a:lstStyle/>
          <a:p>
            <a:r>
              <a:rPr lang="en-GB" dirty="0"/>
              <a:t>Employment	</a:t>
            </a:r>
          </a:p>
        </p:txBody>
      </p:sp>
      <p:sp>
        <p:nvSpPr>
          <p:cNvPr id="3" name="Content Placeholder 2">
            <a:extLst>
              <a:ext uri="{FF2B5EF4-FFF2-40B4-BE49-F238E27FC236}">
                <a16:creationId xmlns:a16="http://schemas.microsoft.com/office/drawing/2014/main" id="{5FCC6C73-A203-0B64-8D5F-B41688288B44}"/>
              </a:ext>
            </a:extLst>
          </p:cNvPr>
          <p:cNvSpPr>
            <a:spLocks noGrp="1"/>
          </p:cNvSpPr>
          <p:nvPr>
            <p:ph idx="1"/>
          </p:nvPr>
        </p:nvSpPr>
        <p:spPr/>
        <p:txBody>
          <a:bodyPr/>
          <a:lstStyle/>
          <a:p>
            <a:pPr marL="0" indent="0">
              <a:buNone/>
            </a:pPr>
            <a:endParaRPr lang="en-GB" dirty="0"/>
          </a:p>
          <a:p>
            <a:endParaRPr lang="en-GB" dirty="0"/>
          </a:p>
        </p:txBody>
      </p:sp>
      <p:pic>
        <p:nvPicPr>
          <p:cNvPr id="7" name="Picture 6">
            <a:extLst>
              <a:ext uri="{FF2B5EF4-FFF2-40B4-BE49-F238E27FC236}">
                <a16:creationId xmlns:a16="http://schemas.microsoft.com/office/drawing/2014/main" id="{84D154D9-860C-7649-241A-0A45317BC222}"/>
              </a:ext>
            </a:extLst>
          </p:cNvPr>
          <p:cNvPicPr>
            <a:picLocks noChangeAspect="1"/>
          </p:cNvPicPr>
          <p:nvPr/>
        </p:nvPicPr>
        <p:blipFill>
          <a:blip r:embed="rId2"/>
          <a:stretch>
            <a:fillRect/>
          </a:stretch>
        </p:blipFill>
        <p:spPr>
          <a:xfrm>
            <a:off x="1206128" y="1859592"/>
            <a:ext cx="5381929" cy="3339984"/>
          </a:xfrm>
          <a:prstGeom prst="rect">
            <a:avLst/>
          </a:prstGeom>
        </p:spPr>
      </p:pic>
      <p:sp>
        <p:nvSpPr>
          <p:cNvPr id="4" name="TextBox 3">
            <a:extLst>
              <a:ext uri="{FF2B5EF4-FFF2-40B4-BE49-F238E27FC236}">
                <a16:creationId xmlns:a16="http://schemas.microsoft.com/office/drawing/2014/main" id="{371E4E39-5938-3C1F-8FFE-78306DA570DD}"/>
              </a:ext>
            </a:extLst>
          </p:cNvPr>
          <p:cNvSpPr txBox="1"/>
          <p:nvPr/>
        </p:nvSpPr>
        <p:spPr>
          <a:xfrm>
            <a:off x="7829550" y="1859591"/>
            <a:ext cx="3562350" cy="3139321"/>
          </a:xfrm>
          <a:prstGeom prst="rect">
            <a:avLst/>
          </a:prstGeom>
          <a:noFill/>
        </p:spPr>
        <p:txBody>
          <a:bodyPr wrap="square" rtlCol="0">
            <a:spAutoFit/>
          </a:bodyPr>
          <a:lstStyle/>
          <a:p>
            <a:pPr marL="285750" indent="-285750">
              <a:buFont typeface="Arial" panose="020B0604020202020204" pitchFamily="34" charset="0"/>
              <a:buChar char="•"/>
            </a:pPr>
            <a:r>
              <a:rPr lang="en-GB" dirty="0"/>
              <a:t>Employment opportunities for ex-prisoners or serving prisoners in public libraries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In Kent a serving prisoner in an open prison works part-time in the public library on day-release.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r>
              <a:rPr lang="en-GB" dirty="0"/>
              <a:t> </a:t>
            </a:r>
          </a:p>
        </p:txBody>
      </p:sp>
    </p:spTree>
    <p:extLst>
      <p:ext uri="{BB962C8B-B14F-4D97-AF65-F5344CB8AC3E}">
        <p14:creationId xmlns:p14="http://schemas.microsoft.com/office/powerpoint/2010/main" val="990427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AC23D-0DD5-874C-6E78-B9600EB9289F}"/>
              </a:ext>
            </a:extLst>
          </p:cNvPr>
          <p:cNvSpPr>
            <a:spLocks noGrp="1"/>
          </p:cNvSpPr>
          <p:nvPr>
            <p:ph type="title"/>
          </p:nvPr>
        </p:nvSpPr>
        <p:spPr/>
        <p:txBody>
          <a:bodyPr/>
          <a:lstStyle/>
          <a:p>
            <a:r>
              <a:rPr lang="en-GB" dirty="0"/>
              <a:t>Benefits of collaboration</a:t>
            </a:r>
          </a:p>
        </p:txBody>
      </p:sp>
      <p:sp>
        <p:nvSpPr>
          <p:cNvPr id="3" name="Content Placeholder 2">
            <a:extLst>
              <a:ext uri="{FF2B5EF4-FFF2-40B4-BE49-F238E27FC236}">
                <a16:creationId xmlns:a16="http://schemas.microsoft.com/office/drawing/2014/main" id="{0AB6ED74-2520-51A2-E432-971349327088}"/>
              </a:ext>
            </a:extLst>
          </p:cNvPr>
          <p:cNvSpPr>
            <a:spLocks noGrp="1"/>
          </p:cNvSpPr>
          <p:nvPr>
            <p:ph idx="1"/>
          </p:nvPr>
        </p:nvSpPr>
        <p:spPr>
          <a:xfrm>
            <a:off x="700635" y="1868030"/>
            <a:ext cx="10691265" cy="4247635"/>
          </a:xfrm>
        </p:spPr>
        <p:txBody>
          <a:bodyPr>
            <a:normAutofit lnSpcReduction="10000"/>
          </a:bodyPr>
          <a:lstStyle/>
          <a:p>
            <a:pPr marL="0" lvl="0" indent="0">
              <a:spcBef>
                <a:spcPts val="0"/>
              </a:spcBef>
              <a:buNone/>
            </a:pPr>
            <a:r>
              <a:rPr lang="en-GB" b="1" dirty="0">
                <a:solidFill>
                  <a:schemeClr val="accent6">
                    <a:lumMod val="75000"/>
                  </a:schemeClr>
                </a:solidFill>
                <a:latin typeface="Source Sans Pro" panose="020B0503030403020204" pitchFamily="34" charset="0"/>
              </a:rPr>
              <a:t>Benefits for people in prison:</a:t>
            </a:r>
          </a:p>
          <a:p>
            <a:pPr marL="0" lvl="0" indent="0">
              <a:spcBef>
                <a:spcPts val="1200"/>
              </a:spcBef>
              <a:buNone/>
            </a:pPr>
            <a:r>
              <a:rPr lang="en-GB" b="1" dirty="0">
                <a:latin typeface="Source Sans Pro" panose="020B0503030403020204" pitchFamily="34" charset="0"/>
              </a:rPr>
              <a:t>Community connection: </a:t>
            </a:r>
            <a:r>
              <a:rPr lang="en-GB" dirty="0">
                <a:latin typeface="Source Sans Pro" panose="020B0503030403020204" pitchFamily="34" charset="0"/>
              </a:rPr>
              <a:t>Shared reading initiatives, feeling part of community, reducing stigma, maintaining positive family ties</a:t>
            </a:r>
          </a:p>
          <a:p>
            <a:pPr marL="0" lvl="0" indent="0">
              <a:spcBef>
                <a:spcPts val="1200"/>
              </a:spcBef>
              <a:buNone/>
            </a:pPr>
            <a:r>
              <a:rPr lang="en-GB" b="1" dirty="0">
                <a:latin typeface="Source Sans Pro" panose="020B0503030403020204" pitchFamily="34" charset="0"/>
              </a:rPr>
              <a:t>Widens access </a:t>
            </a:r>
            <a:r>
              <a:rPr lang="en-GB" dirty="0">
                <a:latin typeface="Source Sans Pro" panose="020B0503030403020204" pitchFamily="34" charset="0"/>
              </a:rPr>
              <a:t>to library resources, services and initiatives to help with wellbeing, reading confidence, literacy, digital literacy</a:t>
            </a:r>
          </a:p>
          <a:p>
            <a:pPr marL="0" lvl="0" indent="0">
              <a:spcBef>
                <a:spcPts val="1200"/>
              </a:spcBef>
              <a:buNone/>
            </a:pPr>
            <a:r>
              <a:rPr lang="en-GB" b="1" dirty="0">
                <a:latin typeface="Source Sans Pro" panose="020B0503030403020204" pitchFamily="34" charset="0"/>
              </a:rPr>
              <a:t>Continuity: </a:t>
            </a:r>
            <a:r>
              <a:rPr lang="en-GB" dirty="0">
                <a:latin typeface="Source Sans Pro" panose="020B0503030403020204" pitchFamily="34" charset="0"/>
              </a:rPr>
              <a:t>Familiarity with public library services, encourages use after release</a:t>
            </a:r>
          </a:p>
          <a:p>
            <a:pPr marL="0" lvl="0" indent="0">
              <a:spcBef>
                <a:spcPts val="1200"/>
              </a:spcBef>
              <a:buNone/>
            </a:pPr>
            <a:r>
              <a:rPr lang="en-GB" b="1" dirty="0">
                <a:solidFill>
                  <a:schemeClr val="accent6">
                    <a:lumMod val="75000"/>
                  </a:schemeClr>
                </a:solidFill>
                <a:latin typeface="Source Sans Pro" panose="020B0503030403020204" pitchFamily="34" charset="0"/>
              </a:rPr>
              <a:t>For families and communities:</a:t>
            </a:r>
          </a:p>
          <a:p>
            <a:pPr marL="0" lvl="0" indent="0">
              <a:spcBef>
                <a:spcPts val="1200"/>
              </a:spcBef>
              <a:buNone/>
            </a:pPr>
            <a:r>
              <a:rPr lang="en-GB" b="1" dirty="0">
                <a:latin typeface="Source Sans Pro" panose="020B0503030403020204" pitchFamily="34" charset="0"/>
              </a:rPr>
              <a:t>Family connections</a:t>
            </a:r>
            <a:r>
              <a:rPr lang="en-GB" dirty="0">
                <a:latin typeface="Source Sans Pro" panose="020B0503030403020204" pitchFamily="34" charset="0"/>
              </a:rPr>
              <a:t>: Shared reading initiatives strengthen parent–child relationships </a:t>
            </a:r>
          </a:p>
          <a:p>
            <a:pPr marL="0" lvl="0" indent="0">
              <a:spcBef>
                <a:spcPts val="1200"/>
              </a:spcBef>
              <a:buNone/>
            </a:pPr>
            <a:r>
              <a:rPr lang="en-GB" b="1" dirty="0">
                <a:latin typeface="Source Sans Pro" panose="020B0503030403020204" pitchFamily="34" charset="0"/>
              </a:rPr>
              <a:t>Empathy &amp; Awareness: </a:t>
            </a:r>
            <a:r>
              <a:rPr lang="en-GB" dirty="0">
                <a:latin typeface="Source Sans Pro" panose="020B0503030403020204" pitchFamily="34" charset="0"/>
              </a:rPr>
              <a:t>Raises community understanding of the challenges faced by families, reduces stigma</a:t>
            </a:r>
          </a:p>
        </p:txBody>
      </p:sp>
    </p:spTree>
    <p:extLst>
      <p:ext uri="{BB962C8B-B14F-4D97-AF65-F5344CB8AC3E}">
        <p14:creationId xmlns:p14="http://schemas.microsoft.com/office/powerpoint/2010/main" val="1087256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0D5E1-7074-BAB2-80FE-6D3A501DF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5AC4AD-ADED-309D-523E-75E737A5AA5D}"/>
              </a:ext>
            </a:extLst>
          </p:cNvPr>
          <p:cNvSpPr>
            <a:spLocks noGrp="1"/>
          </p:cNvSpPr>
          <p:nvPr>
            <p:ph type="title"/>
          </p:nvPr>
        </p:nvSpPr>
        <p:spPr/>
        <p:txBody>
          <a:bodyPr/>
          <a:lstStyle/>
          <a:p>
            <a:r>
              <a:rPr lang="en-GB" dirty="0"/>
              <a:t>Benefits of collaboration</a:t>
            </a:r>
          </a:p>
        </p:txBody>
      </p:sp>
      <p:sp>
        <p:nvSpPr>
          <p:cNvPr id="3" name="Content Placeholder 2">
            <a:extLst>
              <a:ext uri="{FF2B5EF4-FFF2-40B4-BE49-F238E27FC236}">
                <a16:creationId xmlns:a16="http://schemas.microsoft.com/office/drawing/2014/main" id="{3402ABED-3146-D463-7192-5200EF31A23D}"/>
              </a:ext>
            </a:extLst>
          </p:cNvPr>
          <p:cNvSpPr>
            <a:spLocks noGrp="1"/>
          </p:cNvSpPr>
          <p:nvPr>
            <p:ph idx="1"/>
          </p:nvPr>
        </p:nvSpPr>
        <p:spPr>
          <a:xfrm>
            <a:off x="700635" y="1868031"/>
            <a:ext cx="10691265" cy="3972330"/>
          </a:xfrm>
        </p:spPr>
        <p:txBody>
          <a:bodyPr>
            <a:normAutofit/>
          </a:bodyPr>
          <a:lstStyle/>
          <a:p>
            <a:pPr marL="0" lvl="0" indent="0">
              <a:spcBef>
                <a:spcPts val="0"/>
              </a:spcBef>
              <a:buNone/>
            </a:pPr>
            <a:r>
              <a:rPr lang="en-GB" b="1" dirty="0">
                <a:solidFill>
                  <a:schemeClr val="accent6">
                    <a:lumMod val="75000"/>
                  </a:schemeClr>
                </a:solidFill>
                <a:latin typeface="Source Sans Pro" panose="020B0503030403020204" pitchFamily="34" charset="0"/>
              </a:rPr>
              <a:t>Benefits for libraries and library staff:</a:t>
            </a:r>
          </a:p>
          <a:p>
            <a:pPr marL="0" lvl="0" indent="0">
              <a:spcBef>
                <a:spcPts val="1200"/>
              </a:spcBef>
              <a:buNone/>
            </a:pPr>
            <a:r>
              <a:rPr lang="en-GB" b="1" dirty="0">
                <a:latin typeface="Source Sans Pro" panose="020B0503030403020204" pitchFamily="34" charset="0"/>
              </a:rPr>
              <a:t>Reduced isolation and increased professional support for prison library staff: </a:t>
            </a:r>
            <a:r>
              <a:rPr lang="en-GB" dirty="0">
                <a:latin typeface="Source Sans Pro" panose="020B0503030403020204" pitchFamily="34" charset="0"/>
              </a:rPr>
              <a:t>Closer links with public library colleagues, shared expertise, training opportunities</a:t>
            </a:r>
          </a:p>
          <a:p>
            <a:pPr marL="0" lvl="0" indent="0">
              <a:spcBef>
                <a:spcPts val="1200"/>
              </a:spcBef>
              <a:buNone/>
            </a:pPr>
            <a:r>
              <a:rPr lang="en-GB" b="1" dirty="0">
                <a:latin typeface="Source Sans Pro" panose="020B0503030403020204" pitchFamily="34" charset="0"/>
              </a:rPr>
              <a:t>Professional development for public library staff: </a:t>
            </a:r>
            <a:r>
              <a:rPr lang="en-GB" dirty="0">
                <a:latin typeface="Source Sans Pro" panose="020B0503030403020204" pitchFamily="34" charset="0"/>
              </a:rPr>
              <a:t>Builds staff expertise in partnership working, increases empathy and knowledge of how to work with justice-impacted communities</a:t>
            </a:r>
          </a:p>
          <a:p>
            <a:pPr marL="0" lvl="0" indent="0">
              <a:spcBef>
                <a:spcPts val="1200"/>
              </a:spcBef>
              <a:buNone/>
            </a:pPr>
            <a:r>
              <a:rPr lang="en-GB" b="1" dirty="0">
                <a:latin typeface="Source Sans Pro" panose="020B0503030403020204" pitchFamily="34" charset="0"/>
              </a:rPr>
              <a:t>Social impact: </a:t>
            </a:r>
            <a:r>
              <a:rPr lang="en-GB" dirty="0">
                <a:latin typeface="Source Sans Pro" panose="020B0503030403020204" pitchFamily="34" charset="0"/>
              </a:rPr>
              <a:t>Demonstrate libraries’ role in tackling inequalities and serving marginalised communities</a:t>
            </a:r>
          </a:p>
          <a:p>
            <a:pPr marL="0" lvl="0" indent="0">
              <a:spcBef>
                <a:spcPts val="1200"/>
              </a:spcBef>
              <a:buNone/>
            </a:pPr>
            <a:r>
              <a:rPr lang="en-GB" b="1" dirty="0">
                <a:latin typeface="Source Sans Pro" panose="020B0503030403020204" pitchFamily="34" charset="0"/>
              </a:rPr>
              <a:t>Advocacy and recognition: </a:t>
            </a:r>
            <a:r>
              <a:rPr lang="en-GB" dirty="0">
                <a:latin typeface="Source Sans Pro" panose="020B0503030403020204" pitchFamily="34" charset="0"/>
              </a:rPr>
              <a:t>Initiatives can </a:t>
            </a:r>
            <a:r>
              <a:rPr lang="en-GB" dirty="0" err="1">
                <a:latin typeface="Source Sans Pro" panose="020B0503030403020204" pitchFamily="34" charset="0"/>
              </a:rPr>
              <a:t>sraise</a:t>
            </a:r>
            <a:r>
              <a:rPr lang="en-GB" dirty="0">
                <a:latin typeface="Source Sans Pro" panose="020B0503030403020204" pitchFamily="34" charset="0"/>
              </a:rPr>
              <a:t> profile of both prison and public </a:t>
            </a:r>
            <a:r>
              <a:rPr lang="en-GB" dirty="0" err="1">
                <a:latin typeface="Source Sans Pro" panose="020B0503030403020204" pitchFamily="34" charset="0"/>
              </a:rPr>
              <a:t>librarie</a:t>
            </a:r>
            <a:endParaRPr lang="en-GB" dirty="0">
              <a:latin typeface="Source Sans Pro" panose="020B0503030403020204" pitchFamily="34" charset="0"/>
            </a:endParaRPr>
          </a:p>
        </p:txBody>
      </p:sp>
    </p:spTree>
    <p:extLst>
      <p:ext uri="{BB962C8B-B14F-4D97-AF65-F5344CB8AC3E}">
        <p14:creationId xmlns:p14="http://schemas.microsoft.com/office/powerpoint/2010/main" val="2149244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DD0835-9ED4-F862-F0FC-7D632EB69174}"/>
              </a:ext>
            </a:extLst>
          </p:cNvPr>
          <p:cNvPicPr>
            <a:picLocks noChangeAspect="1"/>
          </p:cNvPicPr>
          <p:nvPr/>
        </p:nvPicPr>
        <p:blipFill>
          <a:blip r:embed="rId2"/>
          <a:stretch>
            <a:fillRect/>
          </a:stretch>
        </p:blipFill>
        <p:spPr>
          <a:xfrm>
            <a:off x="4318075" y="1093035"/>
            <a:ext cx="7271612" cy="4873458"/>
          </a:xfrm>
          <a:prstGeom prst="rect">
            <a:avLst/>
          </a:prstGeom>
        </p:spPr>
      </p:pic>
      <p:sp>
        <p:nvSpPr>
          <p:cNvPr id="6" name="Title 1">
            <a:extLst>
              <a:ext uri="{FF2B5EF4-FFF2-40B4-BE49-F238E27FC236}">
                <a16:creationId xmlns:a16="http://schemas.microsoft.com/office/drawing/2014/main" id="{DCDAEBF4-B9A1-5E2B-630D-085F601221AA}"/>
              </a:ext>
            </a:extLst>
          </p:cNvPr>
          <p:cNvSpPr>
            <a:spLocks noGrp="1"/>
          </p:cNvSpPr>
          <p:nvPr>
            <p:ph type="title"/>
          </p:nvPr>
        </p:nvSpPr>
        <p:spPr>
          <a:xfrm>
            <a:off x="602313" y="2861187"/>
            <a:ext cx="3812371" cy="1307592"/>
          </a:xfrm>
        </p:spPr>
        <p:txBody>
          <a:bodyPr/>
          <a:lstStyle/>
          <a:p>
            <a:r>
              <a:rPr lang="en-GB" dirty="0"/>
              <a:t>Sharing ideas</a:t>
            </a:r>
          </a:p>
        </p:txBody>
      </p:sp>
    </p:spTree>
    <p:extLst>
      <p:ext uri="{BB962C8B-B14F-4D97-AF65-F5344CB8AC3E}">
        <p14:creationId xmlns:p14="http://schemas.microsoft.com/office/powerpoint/2010/main" val="575576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E2ED9E-55DC-125C-AC00-9214083FC87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056F0F9-72A0-9574-041F-98DFB1E91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4" name="Picture 3" descr="Jigsaw puzzles in plastic figures">
            <a:extLst>
              <a:ext uri="{FF2B5EF4-FFF2-40B4-BE49-F238E27FC236}">
                <a16:creationId xmlns:a16="http://schemas.microsoft.com/office/drawing/2014/main" id="{1D4F28F5-62F4-0722-518E-222F49C0865A}"/>
              </a:ext>
            </a:extLst>
          </p:cNvPr>
          <p:cNvPicPr>
            <a:picLocks noChangeAspect="1"/>
          </p:cNvPicPr>
          <p:nvPr/>
        </p:nvPicPr>
        <p:blipFill>
          <a:blip r:embed="rId2"/>
          <a:srcRect t="18589" b="183"/>
          <a:stretch>
            <a:fillRect/>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49964B04-AFA7-23A8-427E-8B1DCE4497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1"/>
            <a:ext cx="12191999" cy="1371600"/>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5" name="Rectangle: Rounded Corners 4">
            <a:extLst>
              <a:ext uri="{FF2B5EF4-FFF2-40B4-BE49-F238E27FC236}">
                <a16:creationId xmlns:a16="http://schemas.microsoft.com/office/drawing/2014/main" id="{72CF8E03-BB9B-2E0C-7E53-701140E20487}"/>
              </a:ext>
            </a:extLst>
          </p:cNvPr>
          <p:cNvSpPr/>
          <p:nvPr/>
        </p:nvSpPr>
        <p:spPr>
          <a:xfrm>
            <a:off x="1710813" y="1725557"/>
            <a:ext cx="8524567" cy="2507226"/>
          </a:xfrm>
          <a:prstGeom prst="roundRect">
            <a:avLst/>
          </a:prstGeom>
          <a:solidFill>
            <a:schemeClr val="accent3"/>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dirty="0">
                <a:latin typeface="+mj-lt"/>
              </a:rPr>
              <a:t>Group discussion</a:t>
            </a:r>
          </a:p>
        </p:txBody>
      </p:sp>
    </p:spTree>
    <p:extLst>
      <p:ext uri="{BB962C8B-B14F-4D97-AF65-F5344CB8AC3E}">
        <p14:creationId xmlns:p14="http://schemas.microsoft.com/office/powerpoint/2010/main" val="126386844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5F0BA-9513-8CA2-A9FF-6F9B9516126D}"/>
              </a:ext>
            </a:extLst>
          </p:cNvPr>
          <p:cNvSpPr>
            <a:spLocks noGrp="1"/>
          </p:cNvSpPr>
          <p:nvPr>
            <p:ph type="title"/>
          </p:nvPr>
        </p:nvSpPr>
        <p:spPr/>
        <p:txBody>
          <a:bodyPr/>
          <a:lstStyle/>
          <a:p>
            <a:r>
              <a:rPr lang="en-GB" dirty="0"/>
              <a:t>International guidelines</a:t>
            </a:r>
          </a:p>
        </p:txBody>
      </p:sp>
      <p:sp>
        <p:nvSpPr>
          <p:cNvPr id="4" name="Google Shape;81;p16">
            <a:extLst>
              <a:ext uri="{FF2B5EF4-FFF2-40B4-BE49-F238E27FC236}">
                <a16:creationId xmlns:a16="http://schemas.microsoft.com/office/drawing/2014/main" id="{26DEE395-9D78-5D5C-BED1-2ECCE9A832F4}"/>
              </a:ext>
            </a:extLst>
          </p:cNvPr>
          <p:cNvSpPr/>
          <p:nvPr/>
        </p:nvSpPr>
        <p:spPr>
          <a:xfrm>
            <a:off x="1376516" y="1818968"/>
            <a:ext cx="9183329" cy="3888643"/>
          </a:xfrm>
          <a:prstGeom prst="rect">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lt1"/>
                </a:solidFill>
                <a:latin typeface="Source Sans Pro"/>
                <a:ea typeface="Source Sans Pro"/>
                <a:cs typeface="Source Sans Pro"/>
                <a:sym typeface="Source Sans Pro"/>
              </a:rPr>
              <a:t>IFLA International Guidelines for Library Services to Prisoners 2023</a:t>
            </a:r>
            <a:endParaRPr sz="2000" b="1" dirty="0">
              <a:solidFill>
                <a:schemeClr val="lt1"/>
              </a:solidFill>
              <a:latin typeface="Source Sans Pro"/>
              <a:ea typeface="Source Sans Pro"/>
              <a:cs typeface="Source Sans Pro"/>
              <a:sym typeface="Source Sans Pro"/>
            </a:endParaRPr>
          </a:p>
          <a:p>
            <a:pPr marL="0" lvl="0" indent="0" algn="ctr" rtl="0">
              <a:spcBef>
                <a:spcPts val="0"/>
              </a:spcBef>
              <a:spcAft>
                <a:spcPts val="0"/>
              </a:spcAft>
              <a:buNone/>
            </a:pPr>
            <a:endParaRPr dirty="0">
              <a:solidFill>
                <a:schemeClr val="lt1"/>
              </a:solidFill>
              <a:latin typeface="Source Sans Pro"/>
              <a:ea typeface="Source Sans Pro"/>
              <a:cs typeface="Source Sans Pro"/>
              <a:sym typeface="Source Sans Pro"/>
            </a:endParaRPr>
          </a:p>
          <a:p>
            <a:pPr marL="0" lvl="0" indent="0" algn="ctr" rtl="0">
              <a:spcBef>
                <a:spcPts val="0"/>
              </a:spcBef>
              <a:spcAft>
                <a:spcPts val="0"/>
              </a:spcAft>
              <a:buNone/>
            </a:pPr>
            <a:r>
              <a:rPr lang="en" sz="2000" dirty="0">
                <a:solidFill>
                  <a:schemeClr val="lt1"/>
                </a:solidFill>
                <a:latin typeface="Source Sans Pro"/>
                <a:ea typeface="Source Sans Pro"/>
                <a:cs typeface="Source Sans Pro"/>
                <a:sym typeface="Source Sans Pro"/>
              </a:rPr>
              <a:t>10.1 Prison libraries should not operate in isolation but should cooperate with other local libraries where possible. Where public library services operate in the same geographic area as a correctional facility, the two should attempt to form a collaborative relationship with the other. </a:t>
            </a:r>
            <a:r>
              <a:rPr lang="en" sz="2000" b="1" dirty="0">
                <a:solidFill>
                  <a:schemeClr val="lt1"/>
                </a:solidFill>
                <a:latin typeface="Source Sans Pro"/>
                <a:ea typeface="Source Sans Pro"/>
                <a:cs typeface="Source Sans Pro"/>
                <a:sym typeface="Source Sans Pro"/>
              </a:rPr>
              <a:t>Apart from ensuring professional and modern library management, this enables prisoners to experience a public service that they can continue using once they are released.</a:t>
            </a:r>
            <a:r>
              <a:rPr lang="en" sz="2000" dirty="0">
                <a:solidFill>
                  <a:schemeClr val="lt1"/>
                </a:solidFill>
                <a:latin typeface="Source Sans Pro"/>
                <a:ea typeface="Source Sans Pro"/>
                <a:cs typeface="Source Sans Pro"/>
                <a:sym typeface="Source Sans Pro"/>
              </a:rPr>
              <a:t> Prisoners remain members of the local community and according to the IFLA-UNESCO Public Library Manifesto 2022, the local library continues to be responsible for serving </a:t>
            </a:r>
            <a:r>
              <a:rPr lang="en" sz="2000" dirty="0">
                <a:solidFill>
                  <a:schemeClr val="bg1"/>
                </a:solidFill>
                <a:latin typeface="Source Sans Pro"/>
                <a:ea typeface="Source Sans Pro"/>
                <a:cs typeface="Source Sans Pro"/>
                <a:sym typeface="Source Sans Pro"/>
              </a:rPr>
              <a:t>them.</a:t>
            </a:r>
            <a:endParaRPr sz="2000" b="1" dirty="0">
              <a:solidFill>
                <a:schemeClr val="bg1"/>
              </a:solidFill>
              <a:latin typeface="Source Sans Pro"/>
              <a:ea typeface="Source Sans Pro"/>
              <a:cs typeface="Source Sans Pro"/>
              <a:sym typeface="Source Sans Pro"/>
            </a:endParaRPr>
          </a:p>
        </p:txBody>
      </p:sp>
      <p:sp>
        <p:nvSpPr>
          <p:cNvPr id="5" name="TextBox 4">
            <a:extLst>
              <a:ext uri="{FF2B5EF4-FFF2-40B4-BE49-F238E27FC236}">
                <a16:creationId xmlns:a16="http://schemas.microsoft.com/office/drawing/2014/main" id="{DD03F46C-2435-5AE3-1419-838219156BE8}"/>
              </a:ext>
            </a:extLst>
          </p:cNvPr>
          <p:cNvSpPr txBox="1"/>
          <p:nvPr/>
        </p:nvSpPr>
        <p:spPr>
          <a:xfrm>
            <a:off x="4729316" y="6273625"/>
            <a:ext cx="7570839" cy="338554"/>
          </a:xfrm>
          <a:prstGeom prst="rect">
            <a:avLst/>
          </a:prstGeom>
          <a:noFill/>
        </p:spPr>
        <p:txBody>
          <a:bodyPr wrap="square">
            <a:spAutoFit/>
          </a:bodyPr>
          <a:lstStyle/>
          <a:p>
            <a:r>
              <a:rPr lang="en-GB" sz="1600" dirty="0">
                <a:hlinkClick r:id="rId2"/>
              </a:rPr>
              <a:t>https://www.ifla.org/news/new-ifla-guidelines-for-library-services-for-prisoners/</a:t>
            </a:r>
            <a:r>
              <a:rPr lang="en-GB" sz="1600" dirty="0"/>
              <a:t> </a:t>
            </a:r>
          </a:p>
        </p:txBody>
      </p:sp>
    </p:spTree>
    <p:extLst>
      <p:ext uri="{BB962C8B-B14F-4D97-AF65-F5344CB8AC3E}">
        <p14:creationId xmlns:p14="http://schemas.microsoft.com/office/powerpoint/2010/main" val="2388012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32A2A-6E7D-B64E-B416-3E1490305F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BE0328-A403-60A5-E9CA-9B5C619BD6B9}"/>
              </a:ext>
            </a:extLst>
          </p:cNvPr>
          <p:cNvSpPr>
            <a:spLocks noGrp="1"/>
          </p:cNvSpPr>
          <p:nvPr>
            <p:ph type="title"/>
          </p:nvPr>
        </p:nvSpPr>
        <p:spPr/>
        <p:txBody>
          <a:bodyPr/>
          <a:lstStyle/>
          <a:p>
            <a:r>
              <a:rPr lang="en-GB" dirty="0"/>
              <a:t>Art exhibition, Hydebank secure college</a:t>
            </a:r>
          </a:p>
        </p:txBody>
      </p:sp>
      <p:pic>
        <p:nvPicPr>
          <p:cNvPr id="3" name="Google Shape;88;p17" descr="Photo of prisoner art displayed in a public library">
            <a:extLst>
              <a:ext uri="{FF2B5EF4-FFF2-40B4-BE49-F238E27FC236}">
                <a16:creationId xmlns:a16="http://schemas.microsoft.com/office/drawing/2014/main" id="{1710CFC5-B8D7-46E8-5971-51E3FC9DA8B7}"/>
              </a:ext>
            </a:extLst>
          </p:cNvPr>
          <p:cNvPicPr preferRelativeResize="0"/>
          <p:nvPr/>
        </p:nvPicPr>
        <p:blipFill rotWithShape="1">
          <a:blip r:embed="rId2">
            <a:alphaModFix/>
          </a:blip>
          <a:srcRect t="17255" b="3373"/>
          <a:stretch/>
        </p:blipFill>
        <p:spPr>
          <a:xfrm>
            <a:off x="847075" y="1868949"/>
            <a:ext cx="2515525" cy="3697299"/>
          </a:xfrm>
          <a:prstGeom prst="rect">
            <a:avLst/>
          </a:prstGeom>
          <a:noFill/>
          <a:ln>
            <a:noFill/>
          </a:ln>
        </p:spPr>
      </p:pic>
      <p:pic>
        <p:nvPicPr>
          <p:cNvPr id="8" name="Google Shape;89;p17" descr="Photo of prisoner art displayed in a public library">
            <a:extLst>
              <a:ext uri="{FF2B5EF4-FFF2-40B4-BE49-F238E27FC236}">
                <a16:creationId xmlns:a16="http://schemas.microsoft.com/office/drawing/2014/main" id="{16A39537-01F0-22BB-980F-37CDC8012E72}"/>
              </a:ext>
            </a:extLst>
          </p:cNvPr>
          <p:cNvPicPr preferRelativeResize="0"/>
          <p:nvPr/>
        </p:nvPicPr>
        <p:blipFill rotWithShape="1">
          <a:blip r:embed="rId3">
            <a:alphaModFix/>
          </a:blip>
          <a:srcRect t="27610" b="33859"/>
          <a:stretch/>
        </p:blipFill>
        <p:spPr>
          <a:xfrm>
            <a:off x="3678225" y="1839148"/>
            <a:ext cx="2515525" cy="1794862"/>
          </a:xfrm>
          <a:prstGeom prst="rect">
            <a:avLst/>
          </a:prstGeom>
          <a:noFill/>
          <a:ln>
            <a:noFill/>
          </a:ln>
        </p:spPr>
      </p:pic>
      <p:pic>
        <p:nvPicPr>
          <p:cNvPr id="9" name="Google Shape;90;p17" descr="Photo of prisoner art displayed in a public library">
            <a:extLst>
              <a:ext uri="{FF2B5EF4-FFF2-40B4-BE49-F238E27FC236}">
                <a16:creationId xmlns:a16="http://schemas.microsoft.com/office/drawing/2014/main" id="{0248712A-FB47-74E2-7252-A8EA4094508B}"/>
              </a:ext>
            </a:extLst>
          </p:cNvPr>
          <p:cNvPicPr preferRelativeResize="0"/>
          <p:nvPr/>
        </p:nvPicPr>
        <p:blipFill rotWithShape="1">
          <a:blip r:embed="rId4">
            <a:alphaModFix/>
          </a:blip>
          <a:srcRect t="4528" b="20627"/>
          <a:stretch/>
        </p:blipFill>
        <p:spPr>
          <a:xfrm>
            <a:off x="3678226" y="3768271"/>
            <a:ext cx="2515526" cy="1797977"/>
          </a:xfrm>
          <a:prstGeom prst="rect">
            <a:avLst/>
          </a:prstGeom>
          <a:noFill/>
          <a:ln>
            <a:noFill/>
          </a:ln>
        </p:spPr>
      </p:pic>
      <p:sp>
        <p:nvSpPr>
          <p:cNvPr id="10" name="Google Shape;91;p17">
            <a:extLst>
              <a:ext uri="{FF2B5EF4-FFF2-40B4-BE49-F238E27FC236}">
                <a16:creationId xmlns:a16="http://schemas.microsoft.com/office/drawing/2014/main" id="{D209746C-098B-559B-2F27-235B6C12C6D4}"/>
              </a:ext>
            </a:extLst>
          </p:cNvPr>
          <p:cNvSpPr txBox="1"/>
          <p:nvPr/>
        </p:nvSpPr>
        <p:spPr>
          <a:xfrm>
            <a:off x="6875408" y="2221992"/>
            <a:ext cx="4200867" cy="2853058"/>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2400" dirty="0">
                <a:latin typeface="Source Sans Pro"/>
                <a:ea typeface="Source Sans Pro"/>
                <a:cs typeface="Source Sans Pro"/>
                <a:sym typeface="Source Sans Pro"/>
              </a:rPr>
              <a:t>Collaboration betwe</a:t>
            </a:r>
            <a:r>
              <a:rPr lang="en-GB" sz="2400" dirty="0">
                <a:latin typeface="Source Sans Pro"/>
                <a:ea typeface="Source Sans Pro"/>
                <a:cs typeface="Source Sans Pro"/>
                <a:sym typeface="Source Sans Pro"/>
              </a:rPr>
              <a:t>e</a:t>
            </a:r>
            <a:r>
              <a:rPr lang="en" sz="2400" dirty="0">
                <a:latin typeface="Source Sans Pro"/>
                <a:ea typeface="Source Sans Pro"/>
                <a:cs typeface="Source Sans Pro"/>
                <a:sym typeface="Source Sans Pro"/>
              </a:rPr>
              <a:t>n Hydebank Wood College and Newtownbreda Public Library </a:t>
            </a:r>
            <a:endParaRPr sz="600" dirty="0">
              <a:latin typeface="Source Sans Pro"/>
              <a:ea typeface="Source Sans Pro"/>
              <a:cs typeface="Source Sans Pro"/>
              <a:sym typeface="Source Sans Pro"/>
            </a:endParaRPr>
          </a:p>
          <a:p>
            <a:pPr marL="0" lvl="0" indent="0" algn="l" rtl="0">
              <a:lnSpc>
                <a:spcPct val="90000"/>
              </a:lnSpc>
              <a:spcBef>
                <a:spcPts val="600"/>
              </a:spcBef>
              <a:spcAft>
                <a:spcPts val="0"/>
              </a:spcAft>
              <a:buNone/>
            </a:pPr>
            <a:endParaRPr sz="3200" dirty="0">
              <a:latin typeface="Source Sans Pro"/>
              <a:ea typeface="Source Sans Pro"/>
              <a:cs typeface="Source Sans Pro"/>
              <a:sym typeface="Source Sans Pro"/>
            </a:endParaRPr>
          </a:p>
          <a:p>
            <a:pPr marL="0" lvl="0" indent="0" algn="l" rtl="0">
              <a:lnSpc>
                <a:spcPct val="90000"/>
              </a:lnSpc>
              <a:spcBef>
                <a:spcPts val="600"/>
              </a:spcBef>
              <a:spcAft>
                <a:spcPts val="600"/>
              </a:spcAft>
              <a:buNone/>
            </a:pPr>
            <a:r>
              <a:rPr lang="en" sz="2400" dirty="0">
                <a:latin typeface="Source Sans Pro"/>
                <a:ea typeface="Source Sans Pro"/>
                <a:cs typeface="Source Sans Pro"/>
                <a:sym typeface="Source Sans Pro"/>
              </a:rPr>
              <a:t>Prisons as </a:t>
            </a:r>
            <a:r>
              <a:rPr lang="en" sz="2400" b="1" dirty="0">
                <a:latin typeface="Source Sans Pro"/>
                <a:ea typeface="Source Sans Pro"/>
                <a:cs typeface="Source Sans Pro"/>
                <a:sym typeface="Source Sans Pro"/>
              </a:rPr>
              <a:t>“part of the community, not apart from the community.”</a:t>
            </a:r>
            <a:endParaRPr sz="600" b="1" dirty="0">
              <a:latin typeface="Source Sans Pro"/>
              <a:ea typeface="Source Sans Pro"/>
              <a:cs typeface="Source Sans Pro"/>
              <a:sym typeface="Source Sans Pro"/>
            </a:endParaRPr>
          </a:p>
        </p:txBody>
      </p:sp>
    </p:spTree>
    <p:extLst>
      <p:ext uri="{BB962C8B-B14F-4D97-AF65-F5344CB8AC3E}">
        <p14:creationId xmlns:p14="http://schemas.microsoft.com/office/powerpoint/2010/main" val="1344838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03D4F-AEC0-581A-1A8A-4B4615ED11E9}"/>
              </a:ext>
            </a:extLst>
          </p:cNvPr>
          <p:cNvSpPr>
            <a:spLocks noGrp="1"/>
          </p:cNvSpPr>
          <p:nvPr>
            <p:ph type="title"/>
          </p:nvPr>
        </p:nvSpPr>
        <p:spPr/>
        <p:txBody>
          <a:bodyPr/>
          <a:lstStyle/>
          <a:p>
            <a:r>
              <a:rPr lang="en-GB" dirty="0" err="1"/>
              <a:t>Telestory</a:t>
            </a:r>
            <a:r>
              <a:rPr lang="en-GB" dirty="0"/>
              <a:t>, Brooklyn public library</a:t>
            </a:r>
          </a:p>
        </p:txBody>
      </p:sp>
      <p:pic>
        <p:nvPicPr>
          <p:cNvPr id="4" name="Google Shape;99;p18" descr="Photo of woman and child surrounded by books in a library on a video call to a parent in prison">
            <a:extLst>
              <a:ext uri="{FF2B5EF4-FFF2-40B4-BE49-F238E27FC236}">
                <a16:creationId xmlns:a16="http://schemas.microsoft.com/office/drawing/2014/main" id="{83FED9DA-3665-CB55-B1B3-18AB70C99156}"/>
              </a:ext>
            </a:extLst>
          </p:cNvPr>
          <p:cNvPicPr preferRelativeResize="0"/>
          <p:nvPr/>
        </p:nvPicPr>
        <p:blipFill rotWithShape="1">
          <a:blip r:embed="rId2">
            <a:alphaModFix/>
          </a:blip>
          <a:srcRect/>
          <a:stretch/>
        </p:blipFill>
        <p:spPr>
          <a:xfrm>
            <a:off x="800100" y="1892754"/>
            <a:ext cx="4352975" cy="3723194"/>
          </a:xfrm>
          <a:prstGeom prst="rect">
            <a:avLst/>
          </a:prstGeom>
          <a:noFill/>
          <a:ln>
            <a:noFill/>
          </a:ln>
        </p:spPr>
      </p:pic>
      <p:sp>
        <p:nvSpPr>
          <p:cNvPr id="5" name="Google Shape;97;p18">
            <a:extLst>
              <a:ext uri="{FF2B5EF4-FFF2-40B4-BE49-F238E27FC236}">
                <a16:creationId xmlns:a16="http://schemas.microsoft.com/office/drawing/2014/main" id="{EF6E9AE1-0EF0-28A8-C068-4495A2245B7D}"/>
              </a:ext>
            </a:extLst>
          </p:cNvPr>
          <p:cNvSpPr txBox="1">
            <a:spLocks/>
          </p:cNvSpPr>
          <p:nvPr/>
        </p:nvSpPr>
        <p:spPr>
          <a:xfrm>
            <a:off x="5752055" y="2221992"/>
            <a:ext cx="5445099" cy="287550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00" indent="-342900">
              <a:spcBef>
                <a:spcPts val="0"/>
              </a:spcBef>
              <a:buSzPts val="2000"/>
            </a:pPr>
            <a:r>
              <a:rPr lang="en-GB" sz="2400" dirty="0">
                <a:latin typeface="Source Sans Pro" panose="020B0503030403020204" pitchFamily="34" charset="0"/>
              </a:rPr>
              <a:t>Provides a safe space for parents and children to talk and read together</a:t>
            </a:r>
          </a:p>
          <a:p>
            <a:pPr marL="444500" indent="-342900">
              <a:spcBef>
                <a:spcPts val="0"/>
              </a:spcBef>
              <a:buSzPts val="2000"/>
            </a:pPr>
            <a:endParaRPr lang="en-GB" sz="2400" dirty="0">
              <a:latin typeface="Source Sans Pro" panose="020B0503030403020204" pitchFamily="34" charset="0"/>
            </a:endParaRPr>
          </a:p>
          <a:p>
            <a:pPr marL="444500" indent="-342900">
              <a:spcBef>
                <a:spcPts val="0"/>
              </a:spcBef>
              <a:buSzPts val="2000"/>
            </a:pPr>
            <a:r>
              <a:rPr lang="en-GB" sz="2400" dirty="0">
                <a:latin typeface="Source Sans Pro" panose="020B0503030403020204" pitchFamily="34" charset="0"/>
              </a:rPr>
              <a:t>Digitally inclusive initiative</a:t>
            </a:r>
          </a:p>
          <a:p>
            <a:pPr marL="444500" indent="-342900">
              <a:spcBef>
                <a:spcPts val="0"/>
              </a:spcBef>
              <a:buSzPts val="2000"/>
            </a:pPr>
            <a:endParaRPr lang="en-GB" sz="2400" dirty="0">
              <a:latin typeface="Source Sans Pro" panose="020B0503030403020204" pitchFamily="34" charset="0"/>
            </a:endParaRPr>
          </a:p>
          <a:p>
            <a:pPr marL="444500" indent="-342900">
              <a:spcBef>
                <a:spcPts val="0"/>
              </a:spcBef>
              <a:buSzPts val="2000"/>
            </a:pPr>
            <a:r>
              <a:rPr lang="en-GB" sz="2400" dirty="0">
                <a:latin typeface="Source Sans Pro" panose="020B0503030403020204" pitchFamily="34" charset="0"/>
              </a:rPr>
              <a:t>Aims to reduce stigma of having a parent in prison</a:t>
            </a:r>
          </a:p>
        </p:txBody>
      </p:sp>
      <p:sp>
        <p:nvSpPr>
          <p:cNvPr id="6" name="TextBox 5">
            <a:extLst>
              <a:ext uri="{FF2B5EF4-FFF2-40B4-BE49-F238E27FC236}">
                <a16:creationId xmlns:a16="http://schemas.microsoft.com/office/drawing/2014/main" id="{01C34B04-E1ED-B458-78CF-5BFD1A5549D1}"/>
              </a:ext>
            </a:extLst>
          </p:cNvPr>
          <p:cNvSpPr txBox="1"/>
          <p:nvPr/>
        </p:nvSpPr>
        <p:spPr>
          <a:xfrm>
            <a:off x="4218039" y="6329024"/>
            <a:ext cx="7973961" cy="338554"/>
          </a:xfrm>
          <a:prstGeom prst="rect">
            <a:avLst/>
          </a:prstGeom>
          <a:noFill/>
        </p:spPr>
        <p:txBody>
          <a:bodyPr wrap="square">
            <a:spAutoFit/>
          </a:bodyPr>
          <a:lstStyle/>
          <a:p>
            <a:r>
              <a:rPr lang="en-GB" sz="1600" dirty="0">
                <a:hlinkClick r:id="rId3"/>
              </a:rPr>
              <a:t>https://www.urbanlibraries.org/innovations/telestory-library-to-jail-video-storytime</a:t>
            </a:r>
            <a:r>
              <a:rPr lang="en-GB" sz="1600" dirty="0"/>
              <a:t> </a:t>
            </a:r>
          </a:p>
        </p:txBody>
      </p:sp>
    </p:spTree>
    <p:extLst>
      <p:ext uri="{BB962C8B-B14F-4D97-AF65-F5344CB8AC3E}">
        <p14:creationId xmlns:p14="http://schemas.microsoft.com/office/powerpoint/2010/main" val="3192787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7A2D6-75B6-09D6-C9CB-4BDA06624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045BC-05B6-24F0-BF2C-060FB49ACD24}"/>
              </a:ext>
            </a:extLst>
          </p:cNvPr>
          <p:cNvSpPr>
            <a:spLocks noGrp="1"/>
          </p:cNvSpPr>
          <p:nvPr>
            <p:ph type="title"/>
          </p:nvPr>
        </p:nvSpPr>
        <p:spPr/>
        <p:txBody>
          <a:bodyPr/>
          <a:lstStyle/>
          <a:p>
            <a:r>
              <a:rPr lang="en-GB" dirty="0"/>
              <a:t>Prisoner book reviews, </a:t>
            </a:r>
            <a:r>
              <a:rPr lang="en-GB" dirty="0" err="1"/>
              <a:t>germany</a:t>
            </a:r>
            <a:endParaRPr lang="en-GB" dirty="0"/>
          </a:p>
        </p:txBody>
      </p:sp>
      <p:pic>
        <p:nvPicPr>
          <p:cNvPr id="3" name="Google Shape;109;p19">
            <a:extLst>
              <a:ext uri="{FF2B5EF4-FFF2-40B4-BE49-F238E27FC236}">
                <a16:creationId xmlns:a16="http://schemas.microsoft.com/office/drawing/2014/main" id="{28E636E1-C5B3-78BE-B1C5-32BE6F4845E3}"/>
              </a:ext>
            </a:extLst>
          </p:cNvPr>
          <p:cNvPicPr preferRelativeResize="0"/>
          <p:nvPr/>
        </p:nvPicPr>
        <p:blipFill>
          <a:blip r:embed="rId2">
            <a:alphaModFix/>
          </a:blip>
          <a:stretch>
            <a:fillRect/>
          </a:stretch>
        </p:blipFill>
        <p:spPr>
          <a:xfrm>
            <a:off x="940777" y="1860367"/>
            <a:ext cx="3992964" cy="3786805"/>
          </a:xfrm>
          <a:prstGeom prst="rect">
            <a:avLst/>
          </a:prstGeom>
          <a:noFill/>
          <a:ln>
            <a:noFill/>
          </a:ln>
        </p:spPr>
      </p:pic>
      <p:sp>
        <p:nvSpPr>
          <p:cNvPr id="6" name="Google Shape;106;p19">
            <a:extLst>
              <a:ext uri="{FF2B5EF4-FFF2-40B4-BE49-F238E27FC236}">
                <a16:creationId xmlns:a16="http://schemas.microsoft.com/office/drawing/2014/main" id="{19FBF2A1-F895-083A-25B9-9AE4C9E01065}"/>
              </a:ext>
            </a:extLst>
          </p:cNvPr>
          <p:cNvSpPr txBox="1">
            <a:spLocks/>
          </p:cNvSpPr>
          <p:nvPr/>
        </p:nvSpPr>
        <p:spPr>
          <a:xfrm>
            <a:off x="5205047" y="2097342"/>
            <a:ext cx="6186853" cy="3312854"/>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00" indent="-342900">
              <a:spcBef>
                <a:spcPts val="0"/>
              </a:spcBef>
              <a:buSzPts val="2000"/>
            </a:pPr>
            <a:r>
              <a:rPr lang="en-GB" sz="2200" dirty="0">
                <a:latin typeface="Source Sans Pro" panose="020B0503030403020204" pitchFamily="34" charset="0"/>
              </a:rPr>
              <a:t>Collaboration between Siegburg Correctional Facility and Siegburg Public Library</a:t>
            </a:r>
          </a:p>
          <a:p>
            <a:pPr marL="457200" indent="-355600">
              <a:spcBef>
                <a:spcPts val="0"/>
              </a:spcBef>
              <a:buSzPts val="2000"/>
              <a:buFont typeface="Arial" panose="020B0604020202020204" pitchFamily="34" charset="0"/>
              <a:buChar char="●"/>
            </a:pPr>
            <a:endParaRPr lang="en-GB" sz="2200" dirty="0">
              <a:latin typeface="Source Sans Pro" panose="020B0503030403020204" pitchFamily="34" charset="0"/>
            </a:endParaRPr>
          </a:p>
          <a:p>
            <a:pPr marL="444500" indent="-342900">
              <a:spcBef>
                <a:spcPts val="0"/>
              </a:spcBef>
              <a:buSzPts val="2000"/>
            </a:pPr>
            <a:r>
              <a:rPr lang="en-GB" sz="2200" dirty="0">
                <a:latin typeface="Source Sans Pro" panose="020B0503030403020204" pitchFamily="34" charset="0"/>
              </a:rPr>
              <a:t>Book reviews are turned into podcast episodes</a:t>
            </a:r>
          </a:p>
          <a:p>
            <a:pPr marL="457200" indent="-355600">
              <a:spcBef>
                <a:spcPts val="0"/>
              </a:spcBef>
              <a:buSzPts val="2000"/>
              <a:buFont typeface="Arial" panose="020B0604020202020204" pitchFamily="34" charset="0"/>
              <a:buChar char="●"/>
            </a:pPr>
            <a:endParaRPr lang="en-GB" sz="2200" dirty="0">
              <a:latin typeface="Source Sans Pro" panose="020B0503030403020204" pitchFamily="34" charset="0"/>
            </a:endParaRPr>
          </a:p>
          <a:p>
            <a:pPr marL="444500" indent="-342900">
              <a:spcBef>
                <a:spcPts val="0"/>
              </a:spcBef>
              <a:buSzPts val="2000"/>
            </a:pPr>
            <a:r>
              <a:rPr lang="en-GB" sz="2200" dirty="0">
                <a:latin typeface="Source Sans Pro" panose="020B0503030403020204" pitchFamily="34" charset="0"/>
              </a:rPr>
              <a:t>Designated area in the public library to listen to podcast and borrow reviewed books</a:t>
            </a:r>
          </a:p>
        </p:txBody>
      </p:sp>
      <p:sp>
        <p:nvSpPr>
          <p:cNvPr id="5" name="TextBox 4">
            <a:extLst>
              <a:ext uri="{FF2B5EF4-FFF2-40B4-BE49-F238E27FC236}">
                <a16:creationId xmlns:a16="http://schemas.microsoft.com/office/drawing/2014/main" id="{6D5FA68E-6BEA-F73A-A159-47DB7291ABE9}"/>
              </a:ext>
            </a:extLst>
          </p:cNvPr>
          <p:cNvSpPr txBox="1"/>
          <p:nvPr/>
        </p:nvSpPr>
        <p:spPr>
          <a:xfrm>
            <a:off x="4896464" y="6254584"/>
            <a:ext cx="7295536" cy="338554"/>
          </a:xfrm>
          <a:prstGeom prst="rect">
            <a:avLst/>
          </a:prstGeom>
          <a:noFill/>
        </p:spPr>
        <p:txBody>
          <a:bodyPr wrap="square">
            <a:spAutoFit/>
          </a:bodyPr>
          <a:lstStyle/>
          <a:p>
            <a:r>
              <a:rPr lang="en-GB" sz="1600" dirty="0">
                <a:hlinkClick r:id="rId3"/>
              </a:rPr>
              <a:t>https://www.uil.unesco.org/en/articles/book-reviews-prisoners-germany</a:t>
            </a:r>
            <a:r>
              <a:rPr lang="en-GB" sz="1600" dirty="0"/>
              <a:t> </a:t>
            </a:r>
          </a:p>
        </p:txBody>
      </p:sp>
    </p:spTree>
    <p:extLst>
      <p:ext uri="{BB962C8B-B14F-4D97-AF65-F5344CB8AC3E}">
        <p14:creationId xmlns:p14="http://schemas.microsoft.com/office/powerpoint/2010/main" val="741437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EECA69B-4C2A-7F31-8019-E90DB3BD4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4" name="Picture 3" descr="Jigsaw puzzles in plastic figures">
            <a:extLst>
              <a:ext uri="{FF2B5EF4-FFF2-40B4-BE49-F238E27FC236}">
                <a16:creationId xmlns:a16="http://schemas.microsoft.com/office/drawing/2014/main" id="{85A93304-4B2E-D76B-8165-E9081AD798F4}"/>
              </a:ext>
            </a:extLst>
          </p:cNvPr>
          <p:cNvPicPr>
            <a:picLocks noChangeAspect="1"/>
          </p:cNvPicPr>
          <p:nvPr/>
        </p:nvPicPr>
        <p:blipFill>
          <a:blip r:embed="rId2"/>
          <a:srcRect t="18589" b="183"/>
          <a:stretch>
            <a:fillRect/>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857DEAC1-B3AA-6569-0A44-A191DF2F3C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1"/>
            <a:ext cx="12191999" cy="1371600"/>
          </a:xfrm>
          <a:prstGeom prst="rect">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D094866A-4141-A181-7A8D-FC2F1ED4CE61}"/>
              </a:ext>
            </a:extLst>
          </p:cNvPr>
          <p:cNvSpPr>
            <a:spLocks noGrp="1"/>
          </p:cNvSpPr>
          <p:nvPr>
            <p:ph type="ctrTitle"/>
          </p:nvPr>
        </p:nvSpPr>
        <p:spPr>
          <a:xfrm>
            <a:off x="320040" y="5715007"/>
            <a:ext cx="7983070" cy="958655"/>
          </a:xfrm>
          <a:ln>
            <a:noFill/>
          </a:ln>
        </p:spPr>
        <p:txBody>
          <a:bodyPr anchor="ctr">
            <a:normAutofit fontScale="90000"/>
          </a:bodyPr>
          <a:lstStyle/>
          <a:p>
            <a:r>
              <a:rPr lang="en-GB" sz="3600" dirty="0"/>
              <a:t>Prison and public libraries working together</a:t>
            </a:r>
          </a:p>
        </p:txBody>
      </p:sp>
      <p:sp>
        <p:nvSpPr>
          <p:cNvPr id="3" name="Subtitle 2">
            <a:extLst>
              <a:ext uri="{FF2B5EF4-FFF2-40B4-BE49-F238E27FC236}">
                <a16:creationId xmlns:a16="http://schemas.microsoft.com/office/drawing/2014/main" id="{A719478C-AD6F-653E-CE37-1676227ECB66}"/>
              </a:ext>
            </a:extLst>
          </p:cNvPr>
          <p:cNvSpPr>
            <a:spLocks noGrp="1"/>
          </p:cNvSpPr>
          <p:nvPr>
            <p:ph type="subTitle" idx="1"/>
          </p:nvPr>
        </p:nvSpPr>
        <p:spPr>
          <a:xfrm>
            <a:off x="8303110" y="5715007"/>
            <a:ext cx="3633533" cy="958655"/>
          </a:xfrm>
        </p:spPr>
        <p:txBody>
          <a:bodyPr anchor="ctr">
            <a:normAutofit/>
          </a:bodyPr>
          <a:lstStyle/>
          <a:p>
            <a:pPr algn="r"/>
            <a:endParaRPr lang="en-GB" sz="1800"/>
          </a:p>
        </p:txBody>
      </p:sp>
      <p:pic>
        <p:nvPicPr>
          <p:cNvPr id="5" name="Picture 4">
            <a:extLst>
              <a:ext uri="{FF2B5EF4-FFF2-40B4-BE49-F238E27FC236}">
                <a16:creationId xmlns:a16="http://schemas.microsoft.com/office/drawing/2014/main" id="{74445C83-88EF-E277-39ED-3BF7E78CAB32}"/>
              </a:ext>
            </a:extLst>
          </p:cNvPr>
          <p:cNvPicPr>
            <a:picLocks noChangeAspect="1"/>
          </p:cNvPicPr>
          <p:nvPr/>
        </p:nvPicPr>
        <p:blipFill>
          <a:blip r:embed="rId3"/>
          <a:stretch>
            <a:fillRect/>
          </a:stretch>
        </p:blipFill>
        <p:spPr>
          <a:xfrm>
            <a:off x="1371601" y="1435743"/>
            <a:ext cx="7898671" cy="2145957"/>
          </a:xfrm>
          <a:prstGeom prst="rect">
            <a:avLst/>
          </a:prstGeom>
        </p:spPr>
      </p:pic>
    </p:spTree>
    <p:extLst>
      <p:ext uri="{BB962C8B-B14F-4D97-AF65-F5344CB8AC3E}">
        <p14:creationId xmlns:p14="http://schemas.microsoft.com/office/powerpoint/2010/main" val="324096210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A8682C-7D32-2850-4F87-DCA7180882F4}"/>
              </a:ext>
            </a:extLst>
          </p:cNvPr>
          <p:cNvSpPr>
            <a:spLocks noGrp="1"/>
          </p:cNvSpPr>
          <p:nvPr>
            <p:ph type="title"/>
          </p:nvPr>
        </p:nvSpPr>
        <p:spPr>
          <a:xfrm>
            <a:off x="704088" y="914400"/>
            <a:ext cx="3799763" cy="1473200"/>
          </a:xfrm>
        </p:spPr>
        <p:txBody>
          <a:bodyPr>
            <a:normAutofit/>
          </a:bodyPr>
          <a:lstStyle/>
          <a:p>
            <a:r>
              <a:rPr lang="en-GB" sz="3600" dirty="0"/>
              <a:t>Training and connection</a:t>
            </a:r>
          </a:p>
        </p:txBody>
      </p:sp>
      <p:cxnSp>
        <p:nvCxnSpPr>
          <p:cNvPr id="14" name="Straight Connector 1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Content Placeholder 8">
            <a:extLst>
              <a:ext uri="{FF2B5EF4-FFF2-40B4-BE49-F238E27FC236}">
                <a16:creationId xmlns:a16="http://schemas.microsoft.com/office/drawing/2014/main" id="{A27F54EA-32D1-C41A-DB30-81D3D9AFE6B3}"/>
              </a:ext>
            </a:extLst>
          </p:cNvPr>
          <p:cNvPicPr>
            <a:picLocks noGrp="1" noChangeAspect="1"/>
          </p:cNvPicPr>
          <p:nvPr>
            <p:ph idx="1"/>
          </p:nvPr>
        </p:nvPicPr>
        <p:blipFill>
          <a:blip r:embed="rId2"/>
          <a:stretch>
            <a:fillRect/>
          </a:stretch>
        </p:blipFill>
        <p:spPr>
          <a:xfrm rot="20935095">
            <a:off x="588300" y="2387600"/>
            <a:ext cx="3798888" cy="2508643"/>
          </a:xfrm>
          <a:prstGeom prst="rect">
            <a:avLst/>
          </a:prstGeom>
        </p:spPr>
      </p:pic>
      <p:pic>
        <p:nvPicPr>
          <p:cNvPr id="7" name="Picture 6" descr="A person talking to a person in a library&#10;&#10;AI-generated content may be incorrect.">
            <a:extLst>
              <a:ext uri="{FF2B5EF4-FFF2-40B4-BE49-F238E27FC236}">
                <a16:creationId xmlns:a16="http://schemas.microsoft.com/office/drawing/2014/main" id="{4BECE0FA-614D-28F6-C3A6-9A4F47B36F7A}"/>
              </a:ext>
            </a:extLst>
          </p:cNvPr>
          <p:cNvPicPr>
            <a:picLocks noChangeAspect="1"/>
          </p:cNvPicPr>
          <p:nvPr/>
        </p:nvPicPr>
        <p:blipFill>
          <a:blip r:embed="rId3">
            <a:extLst>
              <a:ext uri="{28A0092B-C50C-407E-A947-70E740481C1C}">
                <a14:useLocalDpi xmlns:a14="http://schemas.microsoft.com/office/drawing/2010/main" val="0"/>
              </a:ext>
            </a:extLst>
          </a:blip>
          <a:srcRect r="19707" b="2"/>
          <a:stretch>
            <a:fillRect/>
          </a:stretch>
        </p:blipFill>
        <p:spPr>
          <a:xfrm rot="595899">
            <a:off x="4791755" y="820740"/>
            <a:ext cx="3085241" cy="2574410"/>
          </a:xfrm>
          <a:prstGeom prst="rect">
            <a:avLst/>
          </a:prstGeom>
        </p:spPr>
      </p:pic>
      <p:sp>
        <p:nvSpPr>
          <p:cNvPr id="3" name="TextBox 2">
            <a:extLst>
              <a:ext uri="{FF2B5EF4-FFF2-40B4-BE49-F238E27FC236}">
                <a16:creationId xmlns:a16="http://schemas.microsoft.com/office/drawing/2014/main" id="{AA4216E3-2941-860C-22F8-FF78FD8AB969}"/>
              </a:ext>
            </a:extLst>
          </p:cNvPr>
          <p:cNvSpPr txBox="1"/>
          <p:nvPr/>
        </p:nvSpPr>
        <p:spPr>
          <a:xfrm>
            <a:off x="8164900" y="1552574"/>
            <a:ext cx="3227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a:t>Work-shadowing in public libraries, and prison libraries</a:t>
            </a:r>
          </a:p>
          <a:p>
            <a:endParaRPr lang="en-GB" dirty="0"/>
          </a:p>
          <a:p>
            <a:pPr marL="285750" indent="-285750">
              <a:buFont typeface="Arial" panose="020B0604020202020204" pitchFamily="34" charset="0"/>
              <a:buChar char="•"/>
            </a:pPr>
            <a:r>
              <a:rPr lang="en-GB" dirty="0"/>
              <a:t>Including prison library staff in the public library team for meetings, bulletins and initiatives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Prison staff having regular working time in the public library, and access to the same staff training as the staff in the public libraries.</a:t>
            </a:r>
          </a:p>
        </p:txBody>
      </p:sp>
    </p:spTree>
    <p:extLst>
      <p:ext uri="{BB962C8B-B14F-4D97-AF65-F5344CB8AC3E}">
        <p14:creationId xmlns:p14="http://schemas.microsoft.com/office/powerpoint/2010/main" val="3271030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F4099-253E-774D-64D5-36FB51F5BD75}"/>
              </a:ext>
            </a:extLst>
          </p:cNvPr>
          <p:cNvSpPr>
            <a:spLocks noGrp="1"/>
          </p:cNvSpPr>
          <p:nvPr>
            <p:ph type="title"/>
          </p:nvPr>
        </p:nvSpPr>
        <p:spPr/>
        <p:txBody>
          <a:bodyPr/>
          <a:lstStyle/>
          <a:p>
            <a:r>
              <a:rPr lang="en-GB" dirty="0"/>
              <a:t>Family projects</a:t>
            </a:r>
          </a:p>
        </p:txBody>
      </p:sp>
      <p:pic>
        <p:nvPicPr>
          <p:cNvPr id="5" name="Content Placeholder 4">
            <a:extLst>
              <a:ext uri="{FF2B5EF4-FFF2-40B4-BE49-F238E27FC236}">
                <a16:creationId xmlns:a16="http://schemas.microsoft.com/office/drawing/2014/main" id="{D142B70C-FF7E-DB71-4C83-F79A3E6F90B6}"/>
              </a:ext>
            </a:extLst>
          </p:cNvPr>
          <p:cNvPicPr>
            <a:picLocks noGrp="1" noChangeAspect="1"/>
          </p:cNvPicPr>
          <p:nvPr>
            <p:ph idx="1"/>
          </p:nvPr>
        </p:nvPicPr>
        <p:blipFill>
          <a:blip r:embed="rId2"/>
          <a:stretch>
            <a:fillRect/>
          </a:stretch>
        </p:blipFill>
        <p:spPr>
          <a:xfrm rot="846264">
            <a:off x="8716130" y="1799341"/>
            <a:ext cx="2509268" cy="2493252"/>
          </a:xfrm>
          <a:prstGeom prst="rect">
            <a:avLst/>
          </a:prstGeom>
        </p:spPr>
      </p:pic>
      <p:pic>
        <p:nvPicPr>
          <p:cNvPr id="7" name="Picture 6">
            <a:extLst>
              <a:ext uri="{FF2B5EF4-FFF2-40B4-BE49-F238E27FC236}">
                <a16:creationId xmlns:a16="http://schemas.microsoft.com/office/drawing/2014/main" id="{D0CDC1F1-CCAD-6C30-9998-1CE42D46D6DA}"/>
              </a:ext>
            </a:extLst>
          </p:cNvPr>
          <p:cNvPicPr>
            <a:picLocks noChangeAspect="1"/>
          </p:cNvPicPr>
          <p:nvPr/>
        </p:nvPicPr>
        <p:blipFill>
          <a:blip r:embed="rId3"/>
          <a:stretch>
            <a:fillRect/>
          </a:stretch>
        </p:blipFill>
        <p:spPr>
          <a:xfrm rot="21001656">
            <a:off x="6507654" y="2107200"/>
            <a:ext cx="2133898" cy="3057952"/>
          </a:xfrm>
          <a:prstGeom prst="rect">
            <a:avLst/>
          </a:prstGeom>
        </p:spPr>
      </p:pic>
      <p:pic>
        <p:nvPicPr>
          <p:cNvPr id="15" name="Picture 14">
            <a:extLst>
              <a:ext uri="{FF2B5EF4-FFF2-40B4-BE49-F238E27FC236}">
                <a16:creationId xmlns:a16="http://schemas.microsoft.com/office/drawing/2014/main" id="{E51500A2-D2A4-FA15-72C7-D17CE37EFBD2}"/>
              </a:ext>
            </a:extLst>
          </p:cNvPr>
          <p:cNvPicPr>
            <a:picLocks noChangeAspect="1"/>
          </p:cNvPicPr>
          <p:nvPr/>
        </p:nvPicPr>
        <p:blipFill>
          <a:blip r:embed="rId4"/>
          <a:stretch>
            <a:fillRect/>
          </a:stretch>
        </p:blipFill>
        <p:spPr>
          <a:xfrm>
            <a:off x="4224737" y="3429000"/>
            <a:ext cx="1819283" cy="2451060"/>
          </a:xfrm>
          <a:prstGeom prst="rect">
            <a:avLst/>
          </a:prstGeom>
        </p:spPr>
      </p:pic>
      <p:sp>
        <p:nvSpPr>
          <p:cNvPr id="3" name="TextBox 2">
            <a:extLst>
              <a:ext uri="{FF2B5EF4-FFF2-40B4-BE49-F238E27FC236}">
                <a16:creationId xmlns:a16="http://schemas.microsoft.com/office/drawing/2014/main" id="{BCCBFE91-ECCC-F9F8-A227-75DBAA35D8E8}"/>
              </a:ext>
            </a:extLst>
          </p:cNvPr>
          <p:cNvSpPr txBox="1"/>
          <p:nvPr/>
        </p:nvSpPr>
        <p:spPr>
          <a:xfrm>
            <a:off x="366406" y="1568196"/>
            <a:ext cx="3390900" cy="4524315"/>
          </a:xfrm>
          <a:prstGeom prst="rect">
            <a:avLst/>
          </a:prstGeom>
          <a:noFill/>
        </p:spPr>
        <p:txBody>
          <a:bodyPr wrap="square" rtlCol="0">
            <a:spAutoFit/>
          </a:bodyPr>
          <a:lstStyle/>
          <a:p>
            <a:pPr marL="285750" indent="-285750">
              <a:buFont typeface="Arial" panose="020B0604020202020204" pitchFamily="34" charset="0"/>
              <a:buChar char="•"/>
            </a:pPr>
            <a:r>
              <a:rPr lang="en-GB" dirty="0"/>
              <a:t>Importance of family ties – for wellbeing, rehabilitation and re-connection with society on release</a:t>
            </a:r>
          </a:p>
          <a:p>
            <a:endParaRPr lang="en-GB" dirty="0"/>
          </a:p>
          <a:p>
            <a:pPr marL="285750" indent="-285750">
              <a:buFont typeface="Arial" panose="020B0604020202020204" pitchFamily="34" charset="0"/>
              <a:buChar char="•"/>
            </a:pPr>
            <a:r>
              <a:rPr lang="en-GB" dirty="0"/>
              <a:t>Sending information about library services to families with Storybook Dads CDs and Raising Readers books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Including prisons in the Summer Reading Challenge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Shared reading and the benefits to the prisoner and their children</a:t>
            </a:r>
          </a:p>
        </p:txBody>
      </p:sp>
    </p:spTree>
    <p:extLst>
      <p:ext uri="{BB962C8B-B14F-4D97-AF65-F5344CB8AC3E}">
        <p14:creationId xmlns:p14="http://schemas.microsoft.com/office/powerpoint/2010/main" val="3542352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D2E49-1DDE-4A40-9059-D8D281446141}"/>
              </a:ext>
            </a:extLst>
          </p:cNvPr>
          <p:cNvSpPr>
            <a:spLocks noGrp="1"/>
          </p:cNvSpPr>
          <p:nvPr>
            <p:ph type="title"/>
          </p:nvPr>
        </p:nvSpPr>
        <p:spPr/>
        <p:txBody>
          <a:bodyPr/>
          <a:lstStyle/>
          <a:p>
            <a:r>
              <a:rPr lang="en-GB" dirty="0"/>
              <a:t>Leaving prison as a library user</a:t>
            </a:r>
          </a:p>
        </p:txBody>
      </p:sp>
      <p:pic>
        <p:nvPicPr>
          <p:cNvPr id="5" name="Content Placeholder 4">
            <a:extLst>
              <a:ext uri="{FF2B5EF4-FFF2-40B4-BE49-F238E27FC236}">
                <a16:creationId xmlns:a16="http://schemas.microsoft.com/office/drawing/2014/main" id="{F8CFC5FF-A038-25FD-2A55-0CEA96530A6E}"/>
              </a:ext>
            </a:extLst>
          </p:cNvPr>
          <p:cNvPicPr>
            <a:picLocks noGrp="1" noChangeAspect="1"/>
          </p:cNvPicPr>
          <p:nvPr>
            <p:ph idx="1"/>
          </p:nvPr>
        </p:nvPicPr>
        <p:blipFill>
          <a:blip r:embed="rId2"/>
          <a:stretch>
            <a:fillRect/>
          </a:stretch>
        </p:blipFill>
        <p:spPr>
          <a:xfrm>
            <a:off x="3441301" y="1699607"/>
            <a:ext cx="3000778" cy="2224753"/>
          </a:xfrm>
          <a:prstGeom prst="rect">
            <a:avLst/>
          </a:prstGeom>
        </p:spPr>
      </p:pic>
      <p:pic>
        <p:nvPicPr>
          <p:cNvPr id="7" name="Picture 6">
            <a:extLst>
              <a:ext uri="{FF2B5EF4-FFF2-40B4-BE49-F238E27FC236}">
                <a16:creationId xmlns:a16="http://schemas.microsoft.com/office/drawing/2014/main" id="{7D022B09-B311-F12B-4BC8-F3D2953E525D}"/>
              </a:ext>
            </a:extLst>
          </p:cNvPr>
          <p:cNvPicPr>
            <a:picLocks noChangeAspect="1"/>
          </p:cNvPicPr>
          <p:nvPr/>
        </p:nvPicPr>
        <p:blipFill>
          <a:blip r:embed="rId3"/>
          <a:stretch>
            <a:fillRect/>
          </a:stretch>
        </p:blipFill>
        <p:spPr>
          <a:xfrm>
            <a:off x="700635" y="1947257"/>
            <a:ext cx="2740666" cy="3100993"/>
          </a:xfrm>
          <a:prstGeom prst="rect">
            <a:avLst/>
          </a:prstGeom>
        </p:spPr>
      </p:pic>
      <p:sp>
        <p:nvSpPr>
          <p:cNvPr id="3" name="TextBox 2">
            <a:extLst>
              <a:ext uri="{FF2B5EF4-FFF2-40B4-BE49-F238E27FC236}">
                <a16:creationId xmlns:a16="http://schemas.microsoft.com/office/drawing/2014/main" id="{088F52B5-C194-44AD-EFEF-BF92A3A82328}"/>
              </a:ext>
            </a:extLst>
          </p:cNvPr>
          <p:cNvSpPr txBox="1"/>
          <p:nvPr/>
        </p:nvSpPr>
        <p:spPr>
          <a:xfrm>
            <a:off x="6442080" y="2143124"/>
            <a:ext cx="4197346" cy="4524315"/>
          </a:xfrm>
          <a:prstGeom prst="rect">
            <a:avLst/>
          </a:prstGeom>
          <a:noFill/>
        </p:spPr>
        <p:txBody>
          <a:bodyPr wrap="square" rtlCol="0">
            <a:spAutoFit/>
          </a:bodyPr>
          <a:lstStyle/>
          <a:p>
            <a:pPr marL="285750" indent="-285750">
              <a:buFont typeface="Arial" panose="020B0604020202020204" pitchFamily="34" charset="0"/>
              <a:buChar char="•"/>
            </a:pPr>
            <a:r>
              <a:rPr lang="en-GB" dirty="0"/>
              <a:t>Many prisoners are first-time library users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Engaging with prisoners to encourage use of the public library post-release, promoting the benefits.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Providing information about local public libraries for their release area.</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Creating a recognisable library inside the prison to mirror the outside library</a:t>
            </a:r>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600362540"/>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7</TotalTime>
  <Words>733</Words>
  <Application>Microsoft Office PowerPoint</Application>
  <PresentationFormat>Widescreen</PresentationFormat>
  <Paragraphs>83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Calisto MT</vt:lpstr>
      <vt:lpstr>Source Sans Pro</vt:lpstr>
      <vt:lpstr>Univers Condensed</vt:lpstr>
      <vt:lpstr>ChronicleVTI</vt:lpstr>
      <vt:lpstr>Prison and public libraries working together</vt:lpstr>
      <vt:lpstr>International guidelines</vt:lpstr>
      <vt:lpstr>Art exhibition, Hydebank secure college</vt:lpstr>
      <vt:lpstr>Telestory, Brooklyn public library</vt:lpstr>
      <vt:lpstr>Prisoner book reviews, germany</vt:lpstr>
      <vt:lpstr>Prison and public libraries working together</vt:lpstr>
      <vt:lpstr>Training and connection</vt:lpstr>
      <vt:lpstr>Family projects</vt:lpstr>
      <vt:lpstr>Leaving prison as a library user</vt:lpstr>
      <vt:lpstr>Mutual projects</vt:lpstr>
      <vt:lpstr>stock</vt:lpstr>
      <vt:lpstr>Employment </vt:lpstr>
      <vt:lpstr>Benefits of collaboration</vt:lpstr>
      <vt:lpstr>Benefits of collaboration</vt:lpstr>
      <vt:lpstr>Sharing ideas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Victoria Barnett - GT GC</dc:creator>
  <cp:lastModifiedBy>Jayne Finlay</cp:lastModifiedBy>
  <cp:revision>12</cp:revision>
  <dcterms:created xsi:type="dcterms:W3CDTF">2025-10-22T10:36:42Z</dcterms:created>
  <dcterms:modified xsi:type="dcterms:W3CDTF">2025-10-29T15:40:40Z</dcterms:modified>
</cp:coreProperties>
</file>